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Lst>
  <p:notesMasterIdLst>
    <p:notesMasterId r:id="rId16"/>
  </p:notesMasterIdLst>
  <p:sldIdLst>
    <p:sldId id="258" r:id="rId3"/>
    <p:sldId id="271" r:id="rId4"/>
    <p:sldId id="259" r:id="rId5"/>
    <p:sldId id="262" r:id="rId6"/>
    <p:sldId id="261" r:id="rId7"/>
    <p:sldId id="265" r:id="rId8"/>
    <p:sldId id="267" r:id="rId9"/>
    <p:sldId id="263" r:id="rId10"/>
    <p:sldId id="268" r:id="rId11"/>
    <p:sldId id="269" r:id="rId12"/>
    <p:sldId id="270" r:id="rId13"/>
    <p:sldId id="264" r:id="rId14"/>
    <p:sldId id="257" r:id="rId15"/>
  </p:sldIdLst>
  <p:sldSz cx="10075863" cy="7562850"/>
  <p:notesSz cx="7772400" cy="100584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218"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AutoShape 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9" name="AutoShape 3"/>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Grp="1" noRot="1" noChangeAspect="1" noChangeArrowheads="1"/>
          </p:cNvSpPr>
          <p:nvPr>
            <p:ph type="sldImg"/>
          </p:nvPr>
        </p:nvSpPr>
        <p:spPr bwMode="auto">
          <a:xfrm>
            <a:off x="1106488" y="812800"/>
            <a:ext cx="5338762" cy="4002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p:cNvSpPr>
            <a:spLocks noGrp="1" noChangeArrowheads="1"/>
          </p:cNvSpPr>
          <p:nvPr>
            <p:ph type="body"/>
          </p:nvPr>
        </p:nvSpPr>
        <p:spPr bwMode="auto">
          <a:xfrm>
            <a:off x="755650" y="5078413"/>
            <a:ext cx="6042025" cy="4805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4102" name="Text Box 6"/>
          <p:cNvSpPr txBox="1">
            <a:spLocks noChangeArrowheads="1"/>
          </p:cNvSpP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3" name="Text Box 7"/>
          <p:cNvSpPr txBox="1">
            <a:spLocks noChangeArrowheads="1"/>
          </p:cNvSpPr>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4" name="Text Box 8"/>
          <p:cNvSpPr txBox="1">
            <a:spLocks noChangeArrowheads="1"/>
          </p:cNvSpP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5" name="Rectangle 9"/>
          <p:cNvSpPr>
            <a:spLocks noGrp="1" noChangeArrowheads="1"/>
          </p:cNvSpPr>
          <p:nvPr>
            <p:ph type="sldNum"/>
          </p:nvPr>
        </p:nvSpPr>
        <p:spPr bwMode="auto">
          <a:xfrm>
            <a:off x="4278313" y="10155238"/>
            <a:ext cx="3275012"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Sans" charset="0"/>
                <a:cs typeface="DejaVu Sans" charset="0"/>
              </a:defRPr>
            </a:lvl1pPr>
          </a:lstStyle>
          <a:p>
            <a:fld id="{1F633C1E-E3D8-49A7-84FC-D43C73DC10FC}" type="slidenum">
              <a:rPr lang="en-IN"/>
              <a:pPr/>
              <a:t>‹#›</a:t>
            </a:fld>
            <a:endParaRPr lang="en-IN"/>
          </a:p>
        </p:txBody>
      </p:sp>
    </p:spTree>
    <p:extLst>
      <p:ext uri="{BB962C8B-B14F-4D97-AF65-F5344CB8AC3E}">
        <p14:creationId xmlns:p14="http://schemas.microsoft.com/office/powerpoint/2010/main" val="365159147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9185924-2146-4A42-8EF7-D57012C520A5}" type="slidenum">
              <a:rPr lang="en-IN"/>
              <a:pPr/>
              <a:t>13</a:t>
            </a:fld>
            <a:endParaRPr lang="en-IN"/>
          </a:p>
        </p:txBody>
      </p:sp>
      <p:sp>
        <p:nvSpPr>
          <p:cNvPr id="8193" name="Text Box 1"/>
          <p:cNvSpPr txBox="1">
            <a:spLocks noChangeArrowheads="1"/>
          </p:cNvSpPr>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DejaVu Sans" charset="0"/>
                <a:cs typeface="DejaVu Sans" charset="0"/>
              </a:defRPr>
            </a:lvl9pPr>
          </a:lstStyle>
          <a:p>
            <a:pPr algn="r">
              <a:buClrTx/>
              <a:buFontTx/>
              <a:buNone/>
            </a:pPr>
            <a:fld id="{1C5718A9-5D80-4DDC-8F0B-BB4CE9DA68B7}" type="slidenum">
              <a:rPr lang="en-IN" sz="1400">
                <a:latin typeface="Times New Roman" pitchFamily="16" charset="0"/>
              </a:rPr>
              <a:pPr algn="r">
                <a:buClrTx/>
                <a:buFontTx/>
                <a:buNone/>
              </a:pPr>
              <a:t>13</a:t>
            </a:fld>
            <a:endParaRPr lang="en-IN" sz="1400">
              <a:latin typeface="Times New Roman" pitchFamily="16" charset="0"/>
            </a:endParaRPr>
          </a:p>
        </p:txBody>
      </p:sp>
      <p:sp>
        <p:nvSpPr>
          <p:cNvPr id="8194" name="Rectangle 2"/>
          <p:cNvSpPr>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6AF7E79-04B8-4031-9BC4-9333FF7AB8F9}" type="slidenum">
              <a:rPr lang="en-IN">
                <a:solidFill>
                  <a:srgbClr val="FFFFFF"/>
                </a:solidFill>
                <a:ea typeface="ＭＳ Ｐゴシック" pitchFamily="32" charset="-128"/>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IN">
              <a:solidFill>
                <a:srgbClr val="FFFFFF"/>
              </a:solidFill>
              <a:ea typeface="ＭＳ Ｐゴシック" pitchFamily="32" charset="-128"/>
            </a:endParaRPr>
          </a:p>
        </p:txBody>
      </p:sp>
      <p:sp>
        <p:nvSpPr>
          <p:cNvPr id="8195" name="Rectangle 3"/>
          <p:cNvSpPr txBox="1">
            <a:spLocks noGrp="1" noChangeArrowheads="1"/>
          </p:cNvSpPr>
          <p:nvPr>
            <p:ph type="body"/>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6694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030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325" y="301625"/>
            <a:ext cx="2265363" cy="6453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43687" cy="645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7478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12504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9623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1736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70063"/>
            <a:ext cx="44545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0163" y="1770063"/>
            <a:ext cx="44545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316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162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82695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62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35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5213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52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8115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2683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325" y="301625"/>
            <a:ext cx="2265363" cy="6453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43687" cy="645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533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9197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70063"/>
            <a:ext cx="44545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0163" y="1770063"/>
            <a:ext cx="44545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69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14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423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281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52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588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3238" y="6889750"/>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6" name="Rectangle 2"/>
          <p:cNvSpPr>
            <a:spLocks noChangeArrowheads="1"/>
          </p:cNvSpPr>
          <p:nvPr/>
        </p:nvSpPr>
        <p:spPr bwMode="auto">
          <a:xfrm>
            <a:off x="3446463" y="6889750"/>
            <a:ext cx="31908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503238" y="301625"/>
            <a:ext cx="9061450" cy="1255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8" name="Rectangle 4"/>
          <p:cNvSpPr>
            <a:spLocks noGrp="1" noChangeArrowheads="1"/>
          </p:cNvSpPr>
          <p:nvPr>
            <p:ph type="body" idx="1"/>
          </p:nvPr>
        </p:nvSpPr>
        <p:spPr bwMode="auto">
          <a:xfrm>
            <a:off x="503238" y="1770063"/>
            <a:ext cx="9061450" cy="498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03238" y="6889750"/>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4" name="Rectangle 2"/>
          <p:cNvSpPr>
            <a:spLocks noChangeArrowheads="1"/>
          </p:cNvSpPr>
          <p:nvPr/>
        </p:nvSpPr>
        <p:spPr bwMode="auto">
          <a:xfrm>
            <a:off x="3446463" y="6889750"/>
            <a:ext cx="31908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Rectangle 3"/>
          <p:cNvSpPr>
            <a:spLocks noGrp="1" noChangeArrowheads="1"/>
          </p:cNvSpPr>
          <p:nvPr>
            <p:ph type="title"/>
          </p:nvPr>
        </p:nvSpPr>
        <p:spPr bwMode="auto">
          <a:xfrm>
            <a:off x="503238" y="301625"/>
            <a:ext cx="9061450" cy="1255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076" name="Rectangle 4"/>
          <p:cNvSpPr>
            <a:spLocks noGrp="1" noChangeArrowheads="1"/>
          </p:cNvSpPr>
          <p:nvPr>
            <p:ph type="body" idx="1"/>
          </p:nvPr>
        </p:nvSpPr>
        <p:spPr bwMode="auto">
          <a:xfrm>
            <a:off x="503238" y="1770063"/>
            <a:ext cx="9061450" cy="498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luxrender.net/en_GB/index" TargetMode="External"/><Relationship Id="rId2" Type="http://schemas.openxmlformats.org/officeDocument/2006/relationships/hyperlink" Target="http://cinelerra.org/" TargetMode="External"/><Relationship Id="rId1" Type="http://schemas.openxmlformats.org/officeDocument/2006/relationships/slideLayout" Target="../slideLayouts/slideLayout2.xml"/><Relationship Id="rId5" Type="http://schemas.openxmlformats.org/officeDocument/2006/relationships/hyperlink" Target="http://www.greenbutton.com/Applications/Blender" TargetMode="External"/><Relationship Id="rId4" Type="http://schemas.openxmlformats.org/officeDocument/2006/relationships/hyperlink" Target="http://www.maxon.net/support/render-farm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loudfuzion.com/Speed_Up_Rendering_Time.html" TargetMode="External"/><Relationship Id="rId2" Type="http://schemas.openxmlformats.org/officeDocument/2006/relationships/hyperlink" Target="http://renderman.pixar.com/products/tools/faq-cloud.html" TargetMode="External"/><Relationship Id="rId1" Type="http://schemas.openxmlformats.org/officeDocument/2006/relationships/slideLayout" Target="../slideLayouts/slideLayout2.xml"/><Relationship Id="rId4" Type="http://schemas.openxmlformats.org/officeDocument/2006/relationships/hyperlink" Target="http://www.renderrocket.com/features/infrastructur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luxrender.net/en_GB/index" TargetMode="External"/><Relationship Id="rId3" Type="http://schemas.openxmlformats.org/officeDocument/2006/relationships/hyperlink" Target="http://www.linux-netbook.com/10-blockbusters-made-with-the-help-of-linux" TargetMode="External"/><Relationship Id="rId7" Type="http://schemas.openxmlformats.org/officeDocument/2006/relationships/hyperlink" Target="http://cinelerra.org/" TargetMode="External"/><Relationship Id="rId2" Type="http://schemas.openxmlformats.org/officeDocument/2006/relationships/hyperlink" Target="http://ubuntuforums.org/archive/index.php/t-1410258.html" TargetMode="External"/><Relationship Id="rId1" Type="http://schemas.openxmlformats.org/officeDocument/2006/relationships/slideLayout" Target="../slideLayouts/slideLayout2.xml"/><Relationship Id="rId6" Type="http://schemas.openxmlformats.org/officeDocument/2006/relationships/hyperlink" Target="http://jordanhall.co.uk/general-articles/avatar-film-rendered-with-enormous-ubuntu-server-farm-4701468/" TargetMode="External"/><Relationship Id="rId5" Type="http://schemas.openxmlformats.org/officeDocument/2006/relationships/hyperlink" Target="http://ubuntuforums.org/archive/index.php/t-1363038.html" TargetMode="External"/><Relationship Id="rId4" Type="http://schemas.openxmlformats.org/officeDocument/2006/relationships/hyperlink" Target="http://www.creativeplanetnetwork.com/node/44656" TargetMode="External"/><Relationship Id="rId9" Type="http://schemas.openxmlformats.org/officeDocument/2006/relationships/hyperlink" Target="http://renderman.pixar.com/products/tools/faq-cloud.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jordanhall.co.uk/wp-content/uploads/2010/01/weta-digital-water-cooling-servers.gi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reativeplanetnetwork.com/node/4465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31" y="4859338"/>
            <a:ext cx="8893969" cy="1501775"/>
          </a:xfrm>
        </p:spPr>
        <p:txBody>
          <a:bodyPr/>
          <a:lstStyle/>
          <a:p>
            <a:pPr algn="ctr"/>
            <a:r>
              <a:rPr lang="en-US" smtClean="0">
                <a:latin typeface="Tempus Sans ITC" pitchFamily="82" charset="0"/>
              </a:rPr>
              <a:t>role of linux &amp;Render cloud farms</a:t>
            </a:r>
            <a:r>
              <a:rPr lang="en-US" smtClean="0">
                <a:latin typeface="Tempus Sans ITC" pitchFamily="82" charset="0"/>
              </a:rPr>
              <a:t>…</a:t>
            </a:r>
            <a:endParaRPr lang="en-US" dirty="0">
              <a:latin typeface="Tempus Sans ITC" pitchFamily="82" charset="0"/>
            </a:endParaRPr>
          </a:p>
        </p:txBody>
      </p:sp>
      <p:sp>
        <p:nvSpPr>
          <p:cNvPr id="3" name="Text Placeholder 2"/>
          <p:cNvSpPr>
            <a:spLocks noGrp="1"/>
          </p:cNvSpPr>
          <p:nvPr>
            <p:ph type="body" idx="1"/>
          </p:nvPr>
        </p:nvSpPr>
        <p:spPr/>
        <p:txBody>
          <a:bodyPr/>
          <a:lstStyle/>
          <a:p>
            <a:pPr algn="ctr"/>
            <a:r>
              <a:rPr lang="en-US" smtClean="0">
                <a:latin typeface="Tempus Sans ITC" pitchFamily="82" charset="0"/>
              </a:rPr>
              <a:t>A Modern Approach To Movie Making</a:t>
            </a:r>
            <a:endParaRPr lang="en-US" dirty="0">
              <a:latin typeface="Tempus Sans ITC" pitchFamily="8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3420" y="1876425"/>
            <a:ext cx="2242952" cy="2589131"/>
          </a:xfrm>
          <a:prstGeom prst="rect">
            <a:avLst/>
          </a:prstGeom>
        </p:spPr>
      </p:pic>
    </p:spTree>
    <p:extLst>
      <p:ext uri="{BB962C8B-B14F-4D97-AF65-F5344CB8AC3E}">
        <p14:creationId xmlns:p14="http://schemas.microsoft.com/office/powerpoint/2010/main" val="304436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31" y="0"/>
            <a:ext cx="9061450" cy="1255713"/>
          </a:xfrm>
        </p:spPr>
        <p:txBody>
          <a:bodyPr/>
          <a:lstStyle/>
          <a:p>
            <a:r>
              <a:rPr lang="en-US" b="1" smtClean="0">
                <a:latin typeface="Tempus Sans ITC" pitchFamily="82" charset="0"/>
              </a:rPr>
              <a:t>Related Stuffs</a:t>
            </a:r>
            <a:endParaRPr lang="en-US" b="1" dirty="0">
              <a:latin typeface="Tempus Sans ITC" pitchFamily="82" charset="0"/>
            </a:endParaRPr>
          </a:p>
        </p:txBody>
      </p:sp>
      <p:sp>
        <p:nvSpPr>
          <p:cNvPr id="3" name="Content Placeholder 2"/>
          <p:cNvSpPr>
            <a:spLocks noGrp="1"/>
          </p:cNvSpPr>
          <p:nvPr>
            <p:ph idx="1"/>
          </p:nvPr>
        </p:nvSpPr>
        <p:spPr/>
        <p:txBody>
          <a:bodyPr/>
          <a:lstStyle/>
          <a:p>
            <a:pPr marL="457200" indent="-457200">
              <a:buFont typeface="Wingdings" pitchFamily="2" charset="2"/>
              <a:buChar char="Ø"/>
            </a:pPr>
            <a:r>
              <a:rPr lang="en-US" sz="1800" b="1" dirty="0" err="1" smtClean="0">
                <a:latin typeface="Tempus Sans ITC" pitchFamily="82" charset="0"/>
                <a:cs typeface="Times New Roman" pitchFamily="18" charset="0"/>
              </a:rPr>
              <a:t>Cinelerra</a:t>
            </a:r>
            <a:r>
              <a:rPr lang="en-US" sz="1800" dirty="0" smtClean="0">
                <a:latin typeface="Tempus Sans ITC" pitchFamily="82" charset="0"/>
                <a:cs typeface="Times New Roman" pitchFamily="18" charset="0"/>
              </a:rPr>
              <a:t> is a professional video editing and compositing software. It is designed for the GNU/Linux operating system. </a:t>
            </a:r>
            <a:r>
              <a:rPr lang="en-US" sz="1800" dirty="0" smtClean="0">
                <a:latin typeface="Tempus Sans ITC" pitchFamily="82" charset="0"/>
                <a:cs typeface="Times New Roman" pitchFamily="18" charset="0"/>
                <a:hlinkClick r:id="rId2"/>
              </a:rPr>
              <a:t>http://cinelerra.org/</a:t>
            </a:r>
            <a:endParaRPr lang="en-US" sz="1800" dirty="0" smtClean="0">
              <a:latin typeface="Tempus Sans ITC" pitchFamily="82" charset="0"/>
              <a:cs typeface="Times New Roman" pitchFamily="18" charset="0"/>
            </a:endParaRPr>
          </a:p>
          <a:p>
            <a:pPr marL="457200" indent="-457200">
              <a:buFont typeface="Wingdings" pitchFamily="2" charset="2"/>
              <a:buChar char="Ø"/>
            </a:pPr>
            <a:r>
              <a:rPr lang="en-US" sz="1800" b="1" dirty="0" err="1" smtClean="0">
                <a:latin typeface="Tempus Sans ITC" pitchFamily="82" charset="0"/>
                <a:cs typeface="Times New Roman" pitchFamily="18" charset="0"/>
              </a:rPr>
              <a:t>LuxRender</a:t>
            </a:r>
            <a:r>
              <a:rPr lang="en-US" sz="1800" dirty="0" smtClean="0">
                <a:latin typeface="Tempus Sans ITC" pitchFamily="82" charset="0"/>
                <a:cs typeface="Times New Roman" pitchFamily="18" charset="0"/>
              </a:rPr>
              <a:t> is a free and open source software rendering system for physically correct image synthesis. The program runs on Microsoft </a:t>
            </a:r>
            <a:r>
              <a:rPr lang="en-US" sz="1800" dirty="0" err="1" smtClean="0">
                <a:latin typeface="Tempus Sans ITC" pitchFamily="82" charset="0"/>
                <a:cs typeface="Times New Roman" pitchFamily="18" charset="0"/>
              </a:rPr>
              <a:t>Windows,Mac</a:t>
            </a:r>
            <a:r>
              <a:rPr lang="en-US" sz="1800" dirty="0" smtClean="0">
                <a:latin typeface="Tempus Sans ITC" pitchFamily="82" charset="0"/>
                <a:cs typeface="Times New Roman" pitchFamily="18" charset="0"/>
              </a:rPr>
              <a:t> OS X and Linux. </a:t>
            </a:r>
            <a:r>
              <a:rPr lang="en-US" sz="1800" dirty="0" smtClean="0">
                <a:latin typeface="Tempus Sans ITC" pitchFamily="82" charset="0"/>
                <a:cs typeface="Times New Roman" pitchFamily="18" charset="0"/>
                <a:hlinkClick r:id="rId3"/>
              </a:rPr>
              <a:t>http://www.luxrender.net/en_GB/index</a:t>
            </a:r>
            <a:endParaRPr lang="en-US" sz="1800" dirty="0" smtClean="0">
              <a:latin typeface="Tempus Sans ITC" pitchFamily="82" charset="0"/>
              <a:cs typeface="Times New Roman" pitchFamily="18" charset="0"/>
            </a:endParaRPr>
          </a:p>
          <a:p>
            <a:pPr marL="457200" indent="-457200">
              <a:buFont typeface="Wingdings" pitchFamily="2" charset="2"/>
              <a:buChar char="Ø"/>
            </a:pPr>
            <a:r>
              <a:rPr lang="en-US" sz="1800" dirty="0" smtClean="0">
                <a:latin typeface="Tempus Sans ITC" pitchFamily="82" charset="0"/>
                <a:cs typeface="Times New Roman" pitchFamily="18" charset="0"/>
              </a:rPr>
              <a:t>List of render farms</a:t>
            </a:r>
            <a:r>
              <a:rPr lang="en-US" sz="1800" dirty="0" smtClean="0">
                <a:latin typeface="Tempus Sans ITC" pitchFamily="82" charset="0"/>
                <a:cs typeface="Times New Roman" pitchFamily="18" charset="0"/>
                <a:hlinkClick r:id="rId4"/>
              </a:rPr>
              <a:t>http://www.maxon.net/support/render-farms.html</a:t>
            </a:r>
            <a:endParaRPr lang="en-US" sz="1800" dirty="0" smtClean="0">
              <a:latin typeface="Tempus Sans ITC" pitchFamily="82" charset="0"/>
              <a:cs typeface="Times New Roman" pitchFamily="18" charset="0"/>
            </a:endParaRPr>
          </a:p>
          <a:p>
            <a:pPr marL="457200" indent="-457200">
              <a:buFont typeface="Wingdings" pitchFamily="2" charset="2"/>
              <a:buChar char="Ø"/>
            </a:pPr>
            <a:r>
              <a:rPr lang="en-US" sz="1800" dirty="0" smtClean="0">
                <a:solidFill>
                  <a:schemeClr val="tx1">
                    <a:lumMod val="95000"/>
                    <a:lumOff val="5000"/>
                  </a:schemeClr>
                </a:solidFill>
                <a:latin typeface="Tempus Sans ITC" pitchFamily="82" charset="0"/>
                <a:cs typeface="Times New Roman" pitchFamily="18" charset="0"/>
                <a:hlinkClick r:id="rId5"/>
              </a:rPr>
              <a:t>http://www.greenbutton.com/Applications/Blender</a:t>
            </a:r>
            <a:endParaRPr lang="en-US" sz="1800" dirty="0">
              <a:solidFill>
                <a:schemeClr val="tx1">
                  <a:lumMod val="95000"/>
                  <a:lumOff val="5000"/>
                </a:schemeClr>
              </a:solidFill>
              <a:latin typeface="Tempus Sans ITC" pitchFamily="82" charset="0"/>
              <a:cs typeface="Times New Roman" pitchFamily="18" charset="0"/>
            </a:endParaRPr>
          </a:p>
        </p:txBody>
      </p:sp>
    </p:spTree>
    <p:extLst>
      <p:ext uri="{BB962C8B-B14F-4D97-AF65-F5344CB8AC3E}">
        <p14:creationId xmlns:p14="http://schemas.microsoft.com/office/powerpoint/2010/main" val="1008231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31" y="33770"/>
            <a:ext cx="9213850" cy="1004455"/>
          </a:xfrm>
        </p:spPr>
        <p:txBody>
          <a:bodyPr/>
          <a:lstStyle/>
          <a:p>
            <a:r>
              <a:rPr lang="en-US" sz="3600" b="1" smtClean="0">
                <a:latin typeface="Tempus Sans ITC" pitchFamily="82" charset="0"/>
                <a:cs typeface="Times New Roman" pitchFamily="18" charset="0"/>
              </a:rPr>
              <a:t>Firms and products engaged in the same industry…</a:t>
            </a:r>
            <a:endParaRPr lang="en-US" sz="3600" b="1" dirty="0">
              <a:latin typeface="Tempus Sans ITC" pitchFamily="82" charset="0"/>
              <a:cs typeface="Times New Roman" pitchFamily="18" charset="0"/>
            </a:endParaRPr>
          </a:p>
        </p:txBody>
      </p:sp>
      <p:sp>
        <p:nvSpPr>
          <p:cNvPr id="3" name="Content Placeholder 2"/>
          <p:cNvSpPr>
            <a:spLocks noGrp="1"/>
          </p:cNvSpPr>
          <p:nvPr>
            <p:ph idx="1"/>
          </p:nvPr>
        </p:nvSpPr>
        <p:spPr>
          <a:xfrm>
            <a:off x="542131" y="1190625"/>
            <a:ext cx="9061450" cy="4984750"/>
          </a:xfrm>
        </p:spPr>
        <p:txBody>
          <a:bodyPr/>
          <a:lstStyle/>
          <a:p>
            <a:pPr marL="457200" indent="-457200">
              <a:buFont typeface="Wingdings" pitchFamily="2" charset="2"/>
              <a:buChar char="Ø"/>
            </a:pPr>
            <a:r>
              <a:rPr lang="en-US" sz="1800" b="1" dirty="0" err="1" smtClean="0">
                <a:latin typeface="Tempus Sans ITC" pitchFamily="82" charset="0"/>
                <a:ea typeface="Segoe UI Symbol" pitchFamily="34" charset="0"/>
                <a:cs typeface="Times New Roman" pitchFamily="18" charset="0"/>
              </a:rPr>
              <a:t>RenderMan</a:t>
            </a:r>
            <a:r>
              <a:rPr lang="en-US" sz="1800" b="1" dirty="0" smtClean="0">
                <a:latin typeface="Tempus Sans ITC" pitchFamily="82" charset="0"/>
                <a:ea typeface="Segoe UI Symbol" pitchFamily="34" charset="0"/>
                <a:cs typeface="Times New Roman" pitchFamily="18" charset="0"/>
              </a:rPr>
              <a:t> On Demand™</a:t>
            </a:r>
          </a:p>
          <a:p>
            <a:pPr marL="0" indent="0"/>
            <a:r>
              <a:rPr lang="en-US" sz="1800" b="1" dirty="0" smtClean="0">
                <a:latin typeface="Tempus Sans ITC" pitchFamily="82" charset="0"/>
                <a:ea typeface="Segoe UI Symbol" pitchFamily="34" charset="0"/>
                <a:cs typeface="Times New Roman" pitchFamily="18" charset="0"/>
              </a:rPr>
              <a:t>        </a:t>
            </a:r>
            <a:r>
              <a:rPr lang="en-US" sz="1800" dirty="0" smtClean="0">
                <a:latin typeface="Tempus Sans ITC" pitchFamily="82" charset="0"/>
                <a:ea typeface="Segoe UI Symbol" pitchFamily="34" charset="0"/>
                <a:cs typeface="Times New Roman" pitchFamily="18" charset="0"/>
              </a:rPr>
              <a:t> Pixar's new cloud based rendering </a:t>
            </a:r>
            <a:r>
              <a:rPr lang="en-US" sz="1800" dirty="0" err="1" smtClean="0">
                <a:latin typeface="Tempus Sans ITC" pitchFamily="82" charset="0"/>
                <a:ea typeface="Segoe UI Symbol" pitchFamily="34" charset="0"/>
                <a:cs typeface="Times New Roman" pitchFamily="18" charset="0"/>
              </a:rPr>
              <a:t>service.Offering</a:t>
            </a:r>
            <a:r>
              <a:rPr lang="en-US" sz="1800" dirty="0" smtClean="0">
                <a:latin typeface="Tempus Sans ITC" pitchFamily="82" charset="0"/>
                <a:ea typeface="Segoe UI Symbol" pitchFamily="34" charset="0"/>
                <a:cs typeface="Times New Roman" pitchFamily="18" charset="0"/>
              </a:rPr>
              <a:t> immediate access to the power of the clouds vastly scalable computing resources without the expense of building and running your own render farm. </a:t>
            </a:r>
            <a:r>
              <a:rPr lang="en-US" sz="1800" dirty="0" err="1" smtClean="0">
                <a:latin typeface="Tempus Sans ITC" pitchFamily="82" charset="0"/>
                <a:ea typeface="Segoe UI Symbol" pitchFamily="34" charset="0"/>
                <a:cs typeface="Times New Roman" pitchFamily="18" charset="0"/>
              </a:rPr>
              <a:t>RenderMan</a:t>
            </a:r>
            <a:r>
              <a:rPr lang="en-US" sz="1800" dirty="0" smtClean="0">
                <a:latin typeface="Tempus Sans ITC" pitchFamily="82" charset="0"/>
                <a:ea typeface="Segoe UI Symbol" pitchFamily="34" charset="0"/>
                <a:cs typeface="Times New Roman" pitchFamily="18" charset="0"/>
              </a:rPr>
              <a:t> On Demand is accessible directly through a service interface developed and administrated by </a:t>
            </a:r>
            <a:r>
              <a:rPr lang="en-US" sz="1800" dirty="0" err="1" smtClean="0">
                <a:latin typeface="Tempus Sans ITC" pitchFamily="82" charset="0"/>
                <a:ea typeface="Segoe UI Symbol" pitchFamily="34" charset="0"/>
                <a:cs typeface="Times New Roman" pitchFamily="18" charset="0"/>
              </a:rPr>
              <a:t>GreenButton</a:t>
            </a:r>
            <a:r>
              <a:rPr lang="en-US" sz="1800" dirty="0" smtClean="0">
                <a:latin typeface="Tempus Sans ITC" pitchFamily="82" charset="0"/>
                <a:ea typeface="Segoe UI Symbol" pitchFamily="34" charset="0"/>
                <a:cs typeface="Times New Roman" pitchFamily="18" charset="0"/>
              </a:rPr>
              <a:t>, a specialist in cloud service delivery.(</a:t>
            </a:r>
            <a:r>
              <a:rPr lang="en-US" sz="1800" dirty="0" smtClean="0">
                <a:latin typeface="Tempus Sans ITC" pitchFamily="82" charset="0"/>
                <a:ea typeface="Segoe UI Symbol" pitchFamily="34" charset="0"/>
                <a:cs typeface="Times New Roman" pitchFamily="18" charset="0"/>
                <a:hlinkClick r:id="rId2"/>
              </a:rPr>
              <a:t>http://renderman.pixar.com/products/tools/faq-cloud.html</a:t>
            </a:r>
            <a:r>
              <a:rPr lang="en-US" sz="1800" dirty="0" smtClean="0">
                <a:latin typeface="Tempus Sans ITC" pitchFamily="82" charset="0"/>
                <a:ea typeface="Segoe UI Symbol" pitchFamily="34" charset="0"/>
                <a:cs typeface="Times New Roman" pitchFamily="18" charset="0"/>
              </a:rPr>
              <a:t>)</a:t>
            </a:r>
          </a:p>
          <a:p>
            <a:pPr>
              <a:buFont typeface="Wingdings" pitchFamily="2" charset="2"/>
              <a:buChar char="Ø"/>
            </a:pPr>
            <a:r>
              <a:rPr lang="en-US" sz="1800" b="1" dirty="0" smtClean="0">
                <a:latin typeface="Tempus Sans ITC" pitchFamily="82" charset="0"/>
                <a:ea typeface="Segoe UI Symbol" pitchFamily="34" charset="0"/>
                <a:cs typeface="Times New Roman" pitchFamily="18" charset="0"/>
              </a:rPr>
              <a:t>CLOUDFUZION3D</a:t>
            </a:r>
          </a:p>
          <a:p>
            <a:pPr marL="0" indent="0"/>
            <a:r>
              <a:rPr lang="en-US" sz="1800" b="1" dirty="0" smtClean="0">
                <a:latin typeface="Tempus Sans ITC" pitchFamily="82" charset="0"/>
                <a:ea typeface="Segoe UI Symbol" pitchFamily="34" charset="0"/>
                <a:cs typeface="Times New Roman" pitchFamily="18" charset="0"/>
              </a:rPr>
              <a:t>	</a:t>
            </a:r>
            <a:r>
              <a:rPr lang="en-US" sz="1800" dirty="0" err="1" smtClean="0">
                <a:latin typeface="Tempus Sans ITC" pitchFamily="82" charset="0"/>
                <a:ea typeface="Segoe UI Symbol" pitchFamily="34" charset="0"/>
                <a:cs typeface="Times New Roman" pitchFamily="18" charset="0"/>
              </a:rPr>
              <a:t>CloudFuzion</a:t>
            </a:r>
            <a:r>
              <a:rPr lang="en-US" sz="1800" dirty="0" smtClean="0">
                <a:latin typeface="Tempus Sans ITC" pitchFamily="82" charset="0"/>
                <a:ea typeface="Segoe UI Symbol" pitchFamily="34" charset="0"/>
                <a:cs typeface="Times New Roman" pitchFamily="18" charset="0"/>
              </a:rPr>
              <a:t> is an industrial strength/commercial grade online render farm management solution enabling users to speed rendering time. </a:t>
            </a:r>
            <a:r>
              <a:rPr lang="en-US" sz="1800" dirty="0" err="1" smtClean="0">
                <a:latin typeface="Tempus Sans ITC" pitchFamily="82" charset="0"/>
                <a:ea typeface="Segoe UI Symbol" pitchFamily="34" charset="0"/>
                <a:cs typeface="Times New Roman" pitchFamily="18" charset="0"/>
              </a:rPr>
              <a:t>CloudFuzion</a:t>
            </a:r>
            <a:r>
              <a:rPr lang="en-US" sz="1800" dirty="0" smtClean="0">
                <a:latin typeface="Tempus Sans ITC" pitchFamily="82" charset="0"/>
                <a:ea typeface="Segoe UI Symbol" pitchFamily="34" charset="0"/>
                <a:cs typeface="Times New Roman" pitchFamily="18" charset="0"/>
              </a:rPr>
              <a:t> supports all major 64/32-bit hardware platforms, runs on Windows 7, Windows 8, Windows Server 2008 R2 HPC, Mac OSX and Linux platforms, and supports all major rendering packages. (</a:t>
            </a:r>
            <a:r>
              <a:rPr lang="en-US" sz="1800" dirty="0" smtClean="0">
                <a:latin typeface="Tempus Sans ITC" pitchFamily="82" charset="0"/>
                <a:ea typeface="Segoe UI Symbol" pitchFamily="34" charset="0"/>
                <a:cs typeface="Times New Roman" pitchFamily="18" charset="0"/>
                <a:hlinkClick r:id="rId3"/>
              </a:rPr>
              <a:t>http://www.cloudfuzion.com/Speed_Up_Rendering_Time.html</a:t>
            </a:r>
            <a:r>
              <a:rPr lang="en-US" sz="1800" dirty="0" smtClean="0">
                <a:latin typeface="Tempus Sans ITC" pitchFamily="82" charset="0"/>
                <a:ea typeface="Segoe UI Symbol" pitchFamily="34" charset="0"/>
                <a:cs typeface="Times New Roman" pitchFamily="18" charset="0"/>
              </a:rPr>
              <a:t>)</a:t>
            </a:r>
            <a:endParaRPr lang="en-US" sz="1800" b="1" dirty="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r>
              <a:rPr lang="en-US" sz="1800" b="1" dirty="0" smtClean="0">
                <a:latin typeface="Tempus Sans ITC" pitchFamily="82" charset="0"/>
                <a:ea typeface="Segoe UI Symbol" pitchFamily="34" charset="0"/>
                <a:cs typeface="Times New Roman" pitchFamily="18" charset="0"/>
              </a:rPr>
              <a:t>Render Rocket</a:t>
            </a:r>
          </a:p>
          <a:p>
            <a:pPr marL="0" indent="0"/>
            <a:r>
              <a:rPr lang="en-US" sz="1800" b="1" dirty="0" smtClean="0">
                <a:latin typeface="Tempus Sans ITC" pitchFamily="82" charset="0"/>
                <a:ea typeface="Segoe UI Symbol" pitchFamily="34" charset="0"/>
                <a:cs typeface="Times New Roman" pitchFamily="18" charset="0"/>
              </a:rPr>
              <a:t>	</a:t>
            </a:r>
            <a:r>
              <a:rPr lang="en-US" sz="1800" dirty="0" smtClean="0">
                <a:latin typeface="Tempus Sans ITC" pitchFamily="82" charset="0"/>
                <a:ea typeface="Segoe UI Symbol" pitchFamily="34" charset="0"/>
                <a:cs typeface="Times New Roman" pitchFamily="18" charset="0"/>
              </a:rPr>
              <a:t>Render Rocket is a professional 3D rendering facility located right on the Internet backbone. High-end processors, an all gigabit network and high-speed </a:t>
            </a:r>
            <a:r>
              <a:rPr lang="en-US" sz="1800" dirty="0" err="1" smtClean="0">
                <a:latin typeface="Tempus Sans ITC" pitchFamily="82" charset="0"/>
                <a:ea typeface="Segoe UI Symbol" pitchFamily="34" charset="0"/>
                <a:cs typeface="Times New Roman" pitchFamily="18" charset="0"/>
              </a:rPr>
              <a:t>NetApp</a:t>
            </a:r>
            <a:r>
              <a:rPr lang="en-US" sz="1800" dirty="0" smtClean="0">
                <a:latin typeface="Tempus Sans ITC" pitchFamily="82" charset="0"/>
                <a:ea typeface="Segoe UI Symbol" pitchFamily="34" charset="0"/>
                <a:cs typeface="Times New Roman" pitchFamily="18" charset="0"/>
              </a:rPr>
              <a:t> filers provide the speed, storage capacity and bandwidth needed to crank through even the most demanding projects.</a:t>
            </a:r>
          </a:p>
          <a:p>
            <a:pPr marL="0" indent="0"/>
            <a:r>
              <a:rPr lang="en-US" sz="1800" dirty="0" smtClean="0">
                <a:latin typeface="Tempus Sans ITC" pitchFamily="82" charset="0"/>
                <a:ea typeface="Segoe UI Symbol" pitchFamily="34" charset="0"/>
                <a:hlinkClick r:id="rId4"/>
              </a:rPr>
              <a:t>http://www.renderrocket.com/features/infrastructure/</a:t>
            </a:r>
            <a:endParaRPr lang="en-US" sz="1800" dirty="0">
              <a:latin typeface="Tempus Sans ITC" pitchFamily="82" charset="0"/>
              <a:ea typeface="Segoe UI Symbol" pitchFamily="34" charset="0"/>
              <a:cs typeface="Times New Roman" pitchFamily="18" charset="0"/>
            </a:endParaRPr>
          </a:p>
        </p:txBody>
      </p:sp>
    </p:spTree>
    <p:extLst>
      <p:ext uri="{BB962C8B-B14F-4D97-AF65-F5344CB8AC3E}">
        <p14:creationId xmlns:p14="http://schemas.microsoft.com/office/powerpoint/2010/main" val="3528909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31" y="-1"/>
            <a:ext cx="9061450" cy="885825"/>
          </a:xfrm>
        </p:spPr>
        <p:txBody>
          <a:bodyPr/>
          <a:lstStyle/>
          <a:p>
            <a:r>
              <a:rPr lang="en-US" b="1" smtClean="0">
                <a:latin typeface="Tempus Sans ITC" pitchFamily="82" charset="0"/>
              </a:rPr>
              <a:t>References…</a:t>
            </a:r>
            <a:endParaRPr lang="en-US" b="1" dirty="0">
              <a:latin typeface="Tempus Sans ITC" pitchFamily="82" charset="0"/>
            </a:endParaRPr>
          </a:p>
        </p:txBody>
      </p:sp>
      <p:sp>
        <p:nvSpPr>
          <p:cNvPr id="3" name="Content Placeholder 2"/>
          <p:cNvSpPr>
            <a:spLocks noGrp="1"/>
          </p:cNvSpPr>
          <p:nvPr>
            <p:ph idx="1"/>
          </p:nvPr>
        </p:nvSpPr>
        <p:spPr/>
        <p:txBody>
          <a:bodyPr/>
          <a:lstStyle/>
          <a:p>
            <a:pPr marL="457200" indent="-457200">
              <a:buFont typeface="Wingdings" pitchFamily="2" charset="2"/>
              <a:buChar char="Ø"/>
            </a:pPr>
            <a:r>
              <a:rPr lang="en-US" sz="1800" smtClean="0">
                <a:latin typeface="Tempus Sans ITC" pitchFamily="82" charset="0"/>
                <a:cs typeface="Times New Roman" pitchFamily="18" charset="0"/>
                <a:hlinkClick r:id="rId2"/>
              </a:rPr>
              <a:t>http://ubuntuforums.org/archive/index.php/t-1410258.html</a:t>
            </a: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hlinkClick r:id="rId3"/>
              </a:rPr>
              <a:t>http://www.linux-netbook.com/10-blockbusters-made-with-the-help-of-linux</a:t>
            </a: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hlinkClick r:id="rId4"/>
              </a:rPr>
              <a:t>http://www.creativeplanetnetwork.com/node/44656</a:t>
            </a: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hlinkClick r:id="rId5"/>
              </a:rPr>
              <a:t>http://ubuntuforums.org/archive/index.php/t-1363038.html</a:t>
            </a: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hlinkClick r:id="rId6"/>
              </a:rPr>
              <a:t>http://jordanhall.co.uk/general-articles/avatar-film-rendered-with-enormous-ubuntu-server-farm-4701468/</a:t>
            </a: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hlinkClick r:id="rId7"/>
              </a:rPr>
              <a:t>http://cinelerra.org/</a:t>
            </a:r>
            <a:endParaRPr lang="en-US" sz="1800" smtClean="0">
              <a:latin typeface="Tempus Sans ITC" pitchFamily="82" charset="0"/>
            </a:endParaRPr>
          </a:p>
          <a:p>
            <a:pPr marL="457200" indent="-457200">
              <a:buFont typeface="Wingdings" pitchFamily="2" charset="2"/>
              <a:buChar char="Ø"/>
            </a:pPr>
            <a:r>
              <a:rPr lang="en-US" sz="1800" smtClean="0">
                <a:latin typeface="Tempus Sans ITC" pitchFamily="82" charset="0"/>
                <a:hlinkClick r:id="rId8"/>
              </a:rPr>
              <a:t>http://www.luxrender.net/en_GB/index</a:t>
            </a:r>
            <a:endParaRPr lang="en-US" sz="1800" smtClean="0">
              <a:latin typeface="Tempus Sans ITC" pitchFamily="82" charset="0"/>
            </a:endParaRPr>
          </a:p>
          <a:p>
            <a:pPr marL="457200" indent="-457200">
              <a:buFont typeface="Wingdings" pitchFamily="2" charset="2"/>
              <a:buChar char="Ø"/>
            </a:pPr>
            <a:r>
              <a:rPr lang="en-US" sz="1800" smtClean="0">
                <a:latin typeface="Tempus Sans ITC" pitchFamily="82" charset="0"/>
                <a:hlinkClick r:id="rId8"/>
              </a:rPr>
              <a:t>http://www.luxrender.net/en_GB/index</a:t>
            </a:r>
            <a:endParaRPr lang="en-US" sz="1800" smtClean="0">
              <a:latin typeface="Tempus Sans ITC" pitchFamily="82" charset="0"/>
            </a:endParaRPr>
          </a:p>
          <a:p>
            <a:pPr marL="457200" indent="-457200">
              <a:buFont typeface="Wingdings" pitchFamily="2" charset="2"/>
              <a:buChar char="Ø"/>
            </a:pPr>
            <a:r>
              <a:rPr lang="en-US" sz="1800" smtClean="0">
                <a:latin typeface="Tempus Sans ITC" pitchFamily="82" charset="0"/>
                <a:hlinkClick r:id="rId9"/>
              </a:rPr>
              <a:t>http://renderman.pixar.com/products/tools/faq-cloud.html</a:t>
            </a:r>
            <a:endParaRPr lang="en-US" sz="1800" smtClean="0">
              <a:latin typeface="Tempus Sans ITC" pitchFamily="82" charset="0"/>
              <a:cs typeface="Times New Roman" pitchFamily="18" charset="0"/>
            </a:endParaRP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endParaRPr lang="en-US" sz="1800" dirty="0">
              <a:latin typeface="Tempus Sans ITC" pitchFamily="82" charset="0"/>
              <a:cs typeface="Times New Roman" pitchFamily="18" charset="0"/>
            </a:endParaRPr>
          </a:p>
        </p:txBody>
      </p:sp>
    </p:spTree>
    <p:extLst>
      <p:ext uri="{BB962C8B-B14F-4D97-AF65-F5344CB8AC3E}">
        <p14:creationId xmlns:p14="http://schemas.microsoft.com/office/powerpoint/2010/main" val="1225507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8" y="2362200"/>
            <a:ext cx="10077450" cy="2687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7" name="Rectangle 3"/>
          <p:cNvSpPr>
            <a:spLocks noChangeArrowheads="1"/>
          </p:cNvSpPr>
          <p:nvPr/>
        </p:nvSpPr>
        <p:spPr bwMode="auto">
          <a:xfrm>
            <a:off x="74613" y="2811463"/>
            <a:ext cx="9069387" cy="178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N" sz="2500" dirty="0">
              <a:solidFill>
                <a:srgbClr val="FFFFFF"/>
              </a:solidFill>
              <a:ea typeface="ＭＳ Ｐゴシック" pitchFamily="32" charset="-128"/>
            </a:endParaRPr>
          </a:p>
          <a:p>
            <a:pPr algn="ctr">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2500" dirty="0" smtClean="0">
                <a:solidFill>
                  <a:srgbClr val="FFFFFF"/>
                </a:solidFill>
                <a:ea typeface="ＭＳ Ｐゴシック" pitchFamily="32" charset="-128"/>
              </a:rPr>
              <a:t>Thank You…</a:t>
            </a:r>
            <a:endParaRPr lang="en-IN" sz="2500" dirty="0">
              <a:solidFill>
                <a:srgbClr val="FFFFFF"/>
              </a:solidFill>
              <a:ea typeface="ＭＳ Ｐゴシック" pitchFamily="32"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rightnessContrast bright="-2000"/>
                    </a14:imgEffect>
                  </a14:imgLayer>
                </a14:imgProps>
              </a:ext>
              <a:ext uri="{28A0092B-C50C-407E-A947-70E740481C1C}">
                <a14:useLocalDpi xmlns:a14="http://schemas.microsoft.com/office/drawing/2010/main" val="0"/>
              </a:ext>
            </a:extLst>
          </a:blip>
          <a:stretch>
            <a:fillRect/>
          </a:stretch>
        </p:blipFill>
        <p:spPr>
          <a:xfrm>
            <a:off x="4352131" y="2714625"/>
            <a:ext cx="5718608" cy="1804416"/>
          </a:xfrm>
          <a:prstGeom prst="rect">
            <a:avLst/>
          </a:prstGeom>
        </p:spPr>
      </p:pic>
      <p:sp>
        <p:nvSpPr>
          <p:cNvPr id="4" name="Title 3"/>
          <p:cNvSpPr>
            <a:spLocks noGrp="1"/>
          </p:cNvSpPr>
          <p:nvPr>
            <p:ph type="title"/>
          </p:nvPr>
        </p:nvSpPr>
        <p:spPr>
          <a:xfrm>
            <a:off x="389731" y="33770"/>
            <a:ext cx="9061450" cy="889000"/>
          </a:xfrm>
        </p:spPr>
        <p:txBody>
          <a:bodyPr/>
          <a:lstStyle/>
          <a:p>
            <a:r>
              <a:rPr lang="en-US" b="1" smtClean="0">
                <a:latin typeface="Tempus Sans ITC" pitchFamily="82" charset="0"/>
              </a:rPr>
              <a:t>Agenda</a:t>
            </a:r>
            <a:endParaRPr lang="en-US" b="1" dirty="0">
              <a:latin typeface="Tempus Sans ITC" pitchFamily="82" charset="0"/>
            </a:endParaRPr>
          </a:p>
        </p:txBody>
      </p:sp>
      <p:sp>
        <p:nvSpPr>
          <p:cNvPr id="5" name="Content Placeholder 4"/>
          <p:cNvSpPr>
            <a:spLocks noGrp="1"/>
          </p:cNvSpPr>
          <p:nvPr>
            <p:ph idx="1"/>
          </p:nvPr>
        </p:nvSpPr>
        <p:spPr/>
        <p:txBody>
          <a:bodyPr/>
          <a:lstStyle/>
          <a:p>
            <a:pPr marL="457200" indent="-457200">
              <a:buFont typeface="Wingdings" pitchFamily="2" charset="2"/>
              <a:buChar char="v"/>
            </a:pPr>
            <a:r>
              <a:rPr lang="en-US" sz="2800" smtClean="0">
                <a:latin typeface="Tempus Sans ITC" pitchFamily="82" charset="0"/>
                <a:cs typeface="Times New Roman" pitchFamily="18" charset="0"/>
              </a:rPr>
              <a:t>Role of Linux in movies </a:t>
            </a:r>
          </a:p>
          <a:p>
            <a:pPr marL="457200" indent="-457200">
              <a:buFont typeface="Wingdings" pitchFamily="2" charset="2"/>
              <a:buChar char="v"/>
            </a:pPr>
            <a:r>
              <a:rPr lang="en-US" sz="2800" smtClean="0">
                <a:latin typeface="Tempus Sans ITC" pitchFamily="82" charset="0"/>
                <a:cs typeface="Times New Roman" pitchFamily="18" charset="0"/>
              </a:rPr>
              <a:t>10 Blockbusters made with the help of </a:t>
            </a:r>
            <a:br>
              <a:rPr lang="en-US" sz="2800" smtClean="0">
                <a:latin typeface="Tempus Sans ITC" pitchFamily="82" charset="0"/>
                <a:cs typeface="Times New Roman" pitchFamily="18" charset="0"/>
              </a:rPr>
            </a:br>
            <a:r>
              <a:rPr lang="en-US" sz="2800" smtClean="0">
                <a:latin typeface="Tempus Sans ITC" pitchFamily="82" charset="0"/>
                <a:cs typeface="Times New Roman" pitchFamily="18" charset="0"/>
              </a:rPr>
              <a:t>Linux</a:t>
            </a:r>
          </a:p>
          <a:p>
            <a:pPr marL="457200" indent="-457200">
              <a:buFont typeface="Wingdings" pitchFamily="2" charset="2"/>
              <a:buChar char="v"/>
            </a:pPr>
            <a:r>
              <a:rPr lang="en-US" sz="2800" smtClean="0">
                <a:latin typeface="Tempus Sans ITC" pitchFamily="82" charset="0"/>
                <a:cs typeface="Times New Roman" pitchFamily="18" charset="0"/>
              </a:rPr>
              <a:t>Why Linux ???</a:t>
            </a:r>
          </a:p>
          <a:p>
            <a:pPr marL="457200" indent="-457200">
              <a:buFont typeface="Wingdings" pitchFamily="2" charset="2"/>
              <a:buChar char="v"/>
            </a:pPr>
            <a:r>
              <a:rPr lang="en-US" sz="2800" smtClean="0">
                <a:latin typeface="Tempus Sans ITC" pitchFamily="82" charset="0"/>
                <a:cs typeface="Times New Roman" pitchFamily="18" charset="0"/>
              </a:rPr>
              <a:t>Story behind Avatar…</a:t>
            </a:r>
          </a:p>
          <a:p>
            <a:pPr marL="457200" indent="-457200">
              <a:buFont typeface="Wingdings" pitchFamily="2" charset="2"/>
              <a:buChar char="v"/>
            </a:pPr>
            <a:r>
              <a:rPr lang="en-US" sz="2800" smtClean="0">
                <a:latin typeface="Tempus Sans ITC" pitchFamily="82" charset="0"/>
                <a:cs typeface="Times New Roman" pitchFamily="18" charset="0"/>
              </a:rPr>
              <a:t>Conventional Rendering…</a:t>
            </a:r>
          </a:p>
          <a:p>
            <a:pPr marL="457200" indent="-457200">
              <a:buFont typeface="Wingdings" pitchFamily="2" charset="2"/>
              <a:buChar char="v"/>
            </a:pPr>
            <a:r>
              <a:rPr lang="en-US" sz="2800" smtClean="0">
                <a:latin typeface="Tempus Sans ITC" pitchFamily="82" charset="0"/>
                <a:cs typeface="Times New Roman" pitchFamily="18" charset="0"/>
              </a:rPr>
              <a:t>Case developing threads...</a:t>
            </a:r>
          </a:p>
          <a:p>
            <a:pPr marL="457200" indent="-457200">
              <a:buFont typeface="Wingdings" pitchFamily="2" charset="2"/>
              <a:buChar char="v"/>
            </a:pPr>
            <a:r>
              <a:rPr lang="en-US" sz="2800" smtClean="0">
                <a:latin typeface="Tempus Sans ITC" pitchFamily="82" charset="0"/>
                <a:cs typeface="Times New Roman" pitchFamily="18" charset="0"/>
              </a:rPr>
              <a:t>Related stuffs</a:t>
            </a:r>
          </a:p>
          <a:p>
            <a:pPr marL="457200" indent="-457200">
              <a:buFont typeface="Wingdings" pitchFamily="2" charset="2"/>
              <a:buChar char="v"/>
            </a:pPr>
            <a:endParaRPr lang="en-US" sz="2800" smtClean="0">
              <a:latin typeface="Tempus Sans ITC" pitchFamily="82" charset="0"/>
              <a:cs typeface="Times New Roman" pitchFamily="18" charset="0"/>
            </a:endParaRPr>
          </a:p>
          <a:p>
            <a:pPr marL="457200" indent="-457200">
              <a:buFont typeface="Wingdings" pitchFamily="2" charset="2"/>
              <a:buChar char="v"/>
            </a:pPr>
            <a:endParaRPr lang="en-US" sz="2800" dirty="0">
              <a:latin typeface="Tempus Sans ITC" pitchFamily="82" charset="0"/>
              <a:cs typeface="Times New Roman" pitchFamily="18" charset="0"/>
            </a:endParaRPr>
          </a:p>
        </p:txBody>
      </p:sp>
    </p:spTree>
    <p:extLst>
      <p:ext uri="{BB962C8B-B14F-4D97-AF65-F5344CB8AC3E}">
        <p14:creationId xmlns:p14="http://schemas.microsoft.com/office/powerpoint/2010/main" val="167390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131" y="0"/>
            <a:ext cx="9061450" cy="1255713"/>
          </a:xfrm>
        </p:spPr>
        <p:txBody>
          <a:bodyPr/>
          <a:lstStyle/>
          <a:p>
            <a:r>
              <a:rPr lang="en-US" b="1" smtClean="0">
                <a:latin typeface="Tempus Sans ITC" pitchFamily="82" charset="0"/>
                <a:ea typeface="Segoe UI Symbol" pitchFamily="34" charset="0"/>
              </a:rPr>
              <a:t>Role of Linux in Movies </a:t>
            </a:r>
            <a:endParaRPr lang="en-US" b="1" dirty="0">
              <a:latin typeface="Tempus Sans ITC" pitchFamily="82" charset="0"/>
              <a:ea typeface="Segoe UI Symbol" pitchFamily="34" charset="0"/>
            </a:endParaRPr>
          </a:p>
        </p:txBody>
      </p:sp>
      <p:sp>
        <p:nvSpPr>
          <p:cNvPr id="3" name="Content Placeholder 2"/>
          <p:cNvSpPr>
            <a:spLocks noGrp="1"/>
          </p:cNvSpPr>
          <p:nvPr>
            <p:ph idx="1"/>
          </p:nvPr>
        </p:nvSpPr>
        <p:spPr/>
        <p:txBody>
          <a:bodyPr/>
          <a:lstStyle/>
          <a:p>
            <a:pPr marL="457200" indent="-457200">
              <a:buFont typeface="Wingdings" pitchFamily="2" charset="2"/>
              <a:buChar char="Ø"/>
            </a:pPr>
            <a:r>
              <a:rPr lang="en-US" sz="1600" smtClean="0">
                <a:latin typeface="Tempus Sans ITC" pitchFamily="82" charset="0"/>
                <a:ea typeface="Segoe UI Symbol" pitchFamily="34" charset="0"/>
                <a:cs typeface="Times New Roman" pitchFamily="18" charset="0"/>
              </a:rPr>
              <a:t>Linux is not only the ideal operating system for small screen devices like netbooks, but also a pretty good choice for the big screen. </a:t>
            </a: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r>
              <a:rPr lang="en-US" sz="1600" smtClean="0">
                <a:latin typeface="Tempus Sans ITC" pitchFamily="82" charset="0"/>
                <a:ea typeface="Segoe UI Symbol" pitchFamily="34" charset="0"/>
                <a:cs typeface="Times New Roman" pitchFamily="18" charset="0"/>
              </a:rPr>
              <a:t>Several of the top blockbusters of all time were created with the help of Linux software or render farms running Linux.</a:t>
            </a: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r>
              <a:rPr lang="en-US" sz="1600" smtClean="0">
                <a:latin typeface="Tempus Sans ITC" pitchFamily="82" charset="0"/>
                <a:ea typeface="Segoe UI Symbol" pitchFamily="34" charset="0"/>
                <a:cs typeface="Times New Roman" pitchFamily="18" charset="0"/>
              </a:rPr>
              <a:t>One most recent example is the movie Avatar. The New Zealand-based visual effects company </a:t>
            </a:r>
            <a:r>
              <a:rPr lang="en-US" sz="1600" smtClean="0">
                <a:solidFill>
                  <a:schemeClr val="tx1">
                    <a:lumMod val="95000"/>
                    <a:lumOff val="5000"/>
                  </a:schemeClr>
                </a:solidFill>
                <a:latin typeface="Tempus Sans ITC" pitchFamily="82" charset="0"/>
                <a:ea typeface="Segoe UI Symbol" pitchFamily="34" charset="0"/>
                <a:cs typeface="Times New Roman" pitchFamily="18" charset="0"/>
              </a:rPr>
              <a:t>Weta Digital</a:t>
            </a:r>
            <a:r>
              <a:rPr lang="en-US" sz="1600" smtClean="0">
                <a:latin typeface="Tempus Sans ITC" pitchFamily="82" charset="0"/>
                <a:ea typeface="Segoe UI Symbol" pitchFamily="34" charset="0"/>
                <a:cs typeface="Times New Roman" pitchFamily="18" charset="0"/>
              </a:rPr>
              <a:t> sits behind the stunning visual effects of Avatar.</a:t>
            </a: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r>
              <a:rPr lang="en-US" sz="1600" smtClean="0">
                <a:latin typeface="Tempus Sans ITC" pitchFamily="82" charset="0"/>
                <a:ea typeface="Segoe UI Symbol" pitchFamily="34" charset="0"/>
                <a:cs typeface="Times New Roman" pitchFamily="18" charset="0"/>
              </a:rPr>
              <a:t>Some other movies are, The Lord of the Rings, The Day The Earth Stood Still, X-Men, I, Robot, and the 2005 King Kong remake.</a:t>
            </a: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r>
              <a:rPr lang="en-US" sz="1600" smtClean="0">
                <a:latin typeface="Tempus Sans ITC" pitchFamily="82" charset="0"/>
                <a:ea typeface="Segoe UI Symbol" pitchFamily="34" charset="0"/>
                <a:cs typeface="Times New Roman" pitchFamily="18" charset="0"/>
              </a:rPr>
              <a:t>According to Paul Gunn, Systems Administrator at Weta Digital, they have more than 4,000 HP blade servers with over 35,000 processors in their data center with all of Weta's rendering nodes and 90% of their desktops running Ubuntu.</a:t>
            </a:r>
          </a:p>
          <a:p>
            <a:pPr marL="457200" indent="-457200">
              <a:buFont typeface="Wingdings" pitchFamily="2" charset="2"/>
              <a:buChar char="Ø"/>
            </a:pPr>
            <a:endParaRPr lang="en-US" sz="1600" smtClean="0">
              <a:latin typeface="Tempus Sans ITC" pitchFamily="82" charset="0"/>
              <a:ea typeface="Segoe UI Symbol" pitchFamily="34" charset="0"/>
            </a:endParaRP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pPr marL="457200" indent="-457200">
              <a:buFont typeface="Wingdings" pitchFamily="2" charset="2"/>
              <a:buChar char="Ø"/>
            </a:pPr>
            <a:endParaRPr lang="en-US" sz="1600" smtClean="0">
              <a:latin typeface="Tempus Sans ITC" pitchFamily="82" charset="0"/>
              <a:ea typeface="Segoe UI Symbol" pitchFamily="34" charset="0"/>
              <a:cs typeface="Times New Roman" pitchFamily="18" charset="0"/>
            </a:endParaRPr>
          </a:p>
          <a:p>
            <a:r>
              <a:rPr lang="en-US" sz="1600" smtClean="0">
                <a:latin typeface="Tempus Sans ITC" pitchFamily="82" charset="0"/>
                <a:ea typeface="Segoe UI Symbol" pitchFamily="34" charset="0"/>
                <a:cs typeface="Times New Roman" pitchFamily="18" charset="0"/>
              </a:rPr>
              <a:t> </a:t>
            </a:r>
            <a:endParaRPr lang="en-US" sz="1600" dirty="0">
              <a:latin typeface="Tempus Sans ITC" pitchFamily="82" charset="0"/>
              <a:ea typeface="Segoe UI Symbol" pitchFamily="34" charset="0"/>
              <a:cs typeface="Times New Roman" pitchFamily="18" charset="0"/>
            </a:endParaRPr>
          </a:p>
        </p:txBody>
      </p:sp>
    </p:spTree>
    <p:extLst>
      <p:ext uri="{BB962C8B-B14F-4D97-AF65-F5344CB8AC3E}">
        <p14:creationId xmlns:p14="http://schemas.microsoft.com/office/powerpoint/2010/main" val="2220029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1" y="-104775"/>
            <a:ext cx="9442450" cy="1255713"/>
          </a:xfrm>
        </p:spPr>
        <p:txBody>
          <a:bodyPr/>
          <a:lstStyle/>
          <a:p>
            <a:r>
              <a:rPr lang="en-US" sz="2800" b="1" smtClean="0">
                <a:latin typeface="Tempus Sans ITC" pitchFamily="82" charset="0"/>
                <a:cs typeface="Times New Roman" pitchFamily="18" charset="0"/>
              </a:rPr>
              <a:t>10 BLOCKBUSTERS MADE WITH THE HELP OF </a:t>
            </a:r>
            <a:br>
              <a:rPr lang="en-US" sz="2800" b="1" smtClean="0">
                <a:latin typeface="Tempus Sans ITC" pitchFamily="82" charset="0"/>
                <a:cs typeface="Times New Roman" pitchFamily="18" charset="0"/>
              </a:rPr>
            </a:br>
            <a:r>
              <a:rPr lang="en-US" sz="2800" b="1" smtClean="0">
                <a:latin typeface="Tempus Sans ITC" pitchFamily="82" charset="0"/>
                <a:cs typeface="Times New Roman" pitchFamily="18" charset="0"/>
              </a:rPr>
              <a:t>LINUX</a:t>
            </a:r>
            <a:endParaRPr lang="en-US" sz="2800" b="1" dirty="0">
              <a:latin typeface="Tempus Sans ITC" pitchFamily="82" charset="0"/>
              <a:cs typeface="Times New Roman" pitchFamily="18" charset="0"/>
            </a:endParaRPr>
          </a:p>
        </p:txBody>
      </p:sp>
      <p:sp>
        <p:nvSpPr>
          <p:cNvPr id="3" name="Content Placeholder 2"/>
          <p:cNvSpPr>
            <a:spLocks noGrp="1"/>
          </p:cNvSpPr>
          <p:nvPr>
            <p:ph idx="1"/>
          </p:nvPr>
        </p:nvSpPr>
        <p:spPr>
          <a:xfrm>
            <a:off x="503238" y="1266825"/>
            <a:ext cx="9061450" cy="5487988"/>
          </a:xfrm>
        </p:spPr>
        <p:txBody>
          <a:bodyPr/>
          <a:lstStyle/>
          <a:p>
            <a:pPr marL="514350" indent="-514350">
              <a:lnSpc>
                <a:spcPct val="150000"/>
              </a:lnSpc>
              <a:buFont typeface="+mj-lt"/>
              <a:buAutoNum type="arabicPeriod"/>
            </a:pPr>
            <a:r>
              <a:rPr lang="en-US" sz="1600" smtClean="0">
                <a:latin typeface="Tempus Sans ITC" pitchFamily="82" charset="0"/>
                <a:cs typeface="Times New Roman" pitchFamily="18" charset="0"/>
              </a:rPr>
              <a:t>Avatar (2009)</a:t>
            </a:r>
          </a:p>
          <a:p>
            <a:pPr marL="514350" indent="-514350">
              <a:lnSpc>
                <a:spcPct val="150000"/>
              </a:lnSpc>
              <a:buFont typeface="+mj-lt"/>
              <a:buAutoNum type="arabicPeriod"/>
            </a:pPr>
            <a:r>
              <a:rPr lang="en-US" sz="1600" smtClean="0">
                <a:latin typeface="Tempus Sans ITC" pitchFamily="82" charset="0"/>
                <a:cs typeface="Times New Roman" pitchFamily="18" charset="0"/>
              </a:rPr>
              <a:t>The Day the Earth Stood Still (2008)</a:t>
            </a:r>
          </a:p>
          <a:p>
            <a:pPr marL="514350" indent="-514350">
              <a:lnSpc>
                <a:spcPct val="150000"/>
              </a:lnSpc>
              <a:buFont typeface="+mj-lt"/>
              <a:buAutoNum type="arabicPeriod"/>
            </a:pPr>
            <a:r>
              <a:rPr lang="en-US" sz="1600" smtClean="0">
                <a:latin typeface="Tempus Sans ITC" pitchFamily="82" charset="0"/>
                <a:cs typeface="Times New Roman" pitchFamily="18" charset="0"/>
              </a:rPr>
              <a:t>Shrek the Third (2007)</a:t>
            </a:r>
          </a:p>
          <a:p>
            <a:pPr marL="514350" indent="-514350">
              <a:lnSpc>
                <a:spcPct val="150000"/>
              </a:lnSpc>
              <a:buFont typeface="+mj-lt"/>
              <a:buAutoNum type="arabicPeriod"/>
            </a:pPr>
            <a:r>
              <a:rPr lang="en-US" sz="1600" smtClean="0">
                <a:latin typeface="Tempus Sans ITC" pitchFamily="82" charset="0"/>
                <a:cs typeface="Times New Roman" pitchFamily="18" charset="0"/>
              </a:rPr>
              <a:t>X-Men The Last Stand (2006)</a:t>
            </a:r>
          </a:p>
          <a:p>
            <a:pPr marL="514350" indent="-514350">
              <a:lnSpc>
                <a:spcPct val="150000"/>
              </a:lnSpc>
              <a:buFont typeface="+mj-lt"/>
              <a:buAutoNum type="arabicPeriod"/>
            </a:pPr>
            <a:r>
              <a:rPr lang="en-US" sz="1600" smtClean="0">
                <a:latin typeface="Tempus Sans ITC" pitchFamily="82" charset="0"/>
                <a:cs typeface="Times New Roman" pitchFamily="18" charset="0"/>
              </a:rPr>
              <a:t>King Kong (2005)</a:t>
            </a:r>
          </a:p>
          <a:p>
            <a:pPr marL="514350" indent="-514350">
              <a:lnSpc>
                <a:spcPct val="150000"/>
              </a:lnSpc>
              <a:buFont typeface="+mj-lt"/>
              <a:buAutoNum type="arabicPeriod"/>
            </a:pPr>
            <a:r>
              <a:rPr lang="en-US" sz="1600" smtClean="0">
                <a:latin typeface="Tempus Sans ITC" pitchFamily="82" charset="0"/>
                <a:cs typeface="Times New Roman" pitchFamily="18" charset="0"/>
              </a:rPr>
              <a:t>Lord of the Rings: Return of the King (2003)</a:t>
            </a:r>
          </a:p>
          <a:p>
            <a:pPr marL="514350" indent="-514350">
              <a:lnSpc>
                <a:spcPct val="150000"/>
              </a:lnSpc>
              <a:buFont typeface="+mj-lt"/>
              <a:buAutoNum type="arabicPeriod"/>
            </a:pPr>
            <a:r>
              <a:rPr lang="en-US" sz="1600" smtClean="0">
                <a:latin typeface="Tempus Sans ITC" pitchFamily="82" charset="0"/>
                <a:cs typeface="Times New Roman" pitchFamily="18" charset="0"/>
              </a:rPr>
              <a:t>Star Wars: Episode II - Attack of the Clones (2002)</a:t>
            </a:r>
          </a:p>
          <a:p>
            <a:pPr marL="514350" indent="-514350">
              <a:lnSpc>
                <a:spcPct val="150000"/>
              </a:lnSpc>
              <a:buFont typeface="+mj-lt"/>
              <a:buAutoNum type="arabicPeriod"/>
            </a:pPr>
            <a:r>
              <a:rPr lang="en-US" sz="1600" smtClean="0">
                <a:latin typeface="Tempus Sans ITC" pitchFamily="82" charset="0"/>
                <a:cs typeface="Times New Roman" pitchFamily="18" charset="0"/>
              </a:rPr>
              <a:t>Gladiator (2000)</a:t>
            </a:r>
          </a:p>
          <a:p>
            <a:pPr marL="514350" indent="-514350">
              <a:lnSpc>
                <a:spcPct val="150000"/>
              </a:lnSpc>
              <a:buFont typeface="+mj-lt"/>
              <a:buAutoNum type="arabicPeriod"/>
            </a:pPr>
            <a:r>
              <a:rPr lang="en-US" sz="1600" smtClean="0">
                <a:latin typeface="Tempus Sans ITC" pitchFamily="82" charset="0"/>
                <a:cs typeface="Times New Roman" pitchFamily="18" charset="0"/>
              </a:rPr>
              <a:t>The Matrix (1999)</a:t>
            </a:r>
          </a:p>
          <a:p>
            <a:pPr marL="514350" indent="-514350">
              <a:lnSpc>
                <a:spcPct val="150000"/>
              </a:lnSpc>
              <a:buFont typeface="+mj-lt"/>
              <a:buAutoNum type="arabicPeriod"/>
            </a:pPr>
            <a:r>
              <a:rPr lang="en-US" sz="1600" smtClean="0">
                <a:latin typeface="Tempus Sans ITC" pitchFamily="82" charset="0"/>
                <a:cs typeface="Times New Roman" pitchFamily="18" charset="0"/>
              </a:rPr>
              <a:t>Titanic (1997)</a:t>
            </a:r>
          </a:p>
          <a:p>
            <a:pPr marL="0" indent="0"/>
            <a:endParaRPr lang="en-US" sz="1600" dirty="0">
              <a:latin typeface="Tempus Sans ITC" pitchFamily="82"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2731" y="1647825"/>
            <a:ext cx="3886200" cy="3886200"/>
          </a:xfrm>
          <a:prstGeom prst="rect">
            <a:avLst/>
          </a:prstGeom>
        </p:spPr>
      </p:pic>
    </p:spTree>
    <p:extLst>
      <p:ext uri="{BB962C8B-B14F-4D97-AF65-F5344CB8AC3E}">
        <p14:creationId xmlns:p14="http://schemas.microsoft.com/office/powerpoint/2010/main" val="23188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31" y="0"/>
            <a:ext cx="9061450" cy="1255713"/>
          </a:xfrm>
        </p:spPr>
        <p:txBody>
          <a:bodyPr/>
          <a:lstStyle/>
          <a:p>
            <a:r>
              <a:rPr lang="en-US" b="1" smtClean="0">
                <a:latin typeface="Tempus Sans ITC" pitchFamily="82" charset="0"/>
              </a:rPr>
              <a:t>Why Linux ???</a:t>
            </a:r>
            <a:endParaRPr lang="en-US" b="1" dirty="0">
              <a:latin typeface="Tempus Sans ITC" pitchFamily="82" charset="0"/>
            </a:endParaRPr>
          </a:p>
        </p:txBody>
      </p:sp>
      <p:sp>
        <p:nvSpPr>
          <p:cNvPr id="3" name="Content Placeholder 2"/>
          <p:cNvSpPr>
            <a:spLocks noGrp="1"/>
          </p:cNvSpPr>
          <p:nvPr>
            <p:ph idx="1"/>
          </p:nvPr>
        </p:nvSpPr>
        <p:spPr/>
        <p:txBody>
          <a:bodyPr/>
          <a:lstStyle/>
          <a:p>
            <a:pPr marL="457200" indent="-457200">
              <a:buFont typeface="Wingdings" pitchFamily="2" charset="2"/>
              <a:buChar char="Ø"/>
            </a:pPr>
            <a:r>
              <a:rPr lang="en-US" sz="1800" smtClean="0">
                <a:latin typeface="Tempus Sans ITC" pitchFamily="82" charset="0"/>
                <a:cs typeface="Times New Roman" pitchFamily="18" charset="0"/>
              </a:rPr>
              <a:t>Graphics support.</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It's the best in parallel computing.</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Linux handles clusters and multiple CPUs (render pools) better than most OS's, and is therefore very well suited for such tasks.</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Buying a Unix license for each system in the cluster would be very expensive, and would not perform any better.</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Windows doesn't handle such tasks nearly as well and would still be more expensive.</a:t>
            </a:r>
          </a:p>
          <a:p>
            <a:pPr marL="457200" indent="-457200">
              <a:buFont typeface="Wingdings" pitchFamily="2" charset="2"/>
              <a:buChar char="Ø"/>
            </a:pPr>
            <a:endParaRPr lang="en-US" sz="1800" dirty="0">
              <a:latin typeface="Tempus Sans ITC" pitchFamily="82"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5841" y="975013"/>
            <a:ext cx="3050021" cy="2501611"/>
          </a:xfrm>
          <a:prstGeom prst="rect">
            <a:avLst/>
          </a:prstGeom>
        </p:spPr>
      </p:pic>
    </p:spTree>
    <p:extLst>
      <p:ext uri="{BB962C8B-B14F-4D97-AF65-F5344CB8AC3E}">
        <p14:creationId xmlns:p14="http://schemas.microsoft.com/office/powerpoint/2010/main" val="2832250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31" y="33770"/>
            <a:ext cx="9061450" cy="1004455"/>
          </a:xfrm>
        </p:spPr>
        <p:txBody>
          <a:bodyPr/>
          <a:lstStyle/>
          <a:p>
            <a:r>
              <a:rPr lang="en-US" smtClean="0">
                <a:latin typeface="Tempus Sans ITC" pitchFamily="82" charset="0"/>
                <a:ea typeface="Segoe UI Symbol" pitchFamily="34" charset="0"/>
              </a:rPr>
              <a:t>Story Behind Avatar…</a:t>
            </a:r>
            <a:endParaRPr lang="en-US" dirty="0">
              <a:latin typeface="Tempus Sans ITC" pitchFamily="82" charset="0"/>
              <a:ea typeface="Segoe UI Symbol" pitchFamily="34" charset="0"/>
            </a:endParaRPr>
          </a:p>
        </p:txBody>
      </p:sp>
      <p:sp>
        <p:nvSpPr>
          <p:cNvPr id="3" name="Content Placeholder 2"/>
          <p:cNvSpPr>
            <a:spLocks noGrp="1"/>
          </p:cNvSpPr>
          <p:nvPr>
            <p:ph idx="1"/>
          </p:nvPr>
        </p:nvSpPr>
        <p:spPr>
          <a:xfrm>
            <a:off x="503238" y="1190625"/>
            <a:ext cx="9061450" cy="5638800"/>
          </a:xfrm>
        </p:spPr>
        <p:txBody>
          <a:bodyPr/>
          <a:lstStyle/>
          <a:p>
            <a:pPr marL="457200" indent="-457200">
              <a:buFont typeface="Wingdings" pitchFamily="2" charset="2"/>
              <a:buChar char="Ø"/>
            </a:pPr>
            <a:r>
              <a:rPr lang="en-US" sz="1800" smtClean="0">
                <a:latin typeface="Tempus Sans ITC" pitchFamily="82" charset="0"/>
                <a:cs typeface="Times New Roman" pitchFamily="18" charset="0"/>
              </a:rPr>
              <a:t>Avatar, the hugely successful science fiction epic film from James Cameron, was rendered using a huge Ubuntu rendering server farm, at Weta Digital.</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The Weta Digital server farm or ‘rendering wall’, as they call it, has a disk array capable of storing roughly 2 petabytes of data in total. </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The individual servers are linked by a 10 gigabits per second networking infrastructure, and in total there are 35,000 cores based in over 4000 Hewlett Packard Blade servers. In the case of Avatar, each minute of rendering equates to approximately 17.28GB of data.</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cs typeface="Times New Roman" pitchFamily="18" charset="0"/>
              </a:rPr>
              <a:t>The system is entirely water-cooled, as traditional air and fan cooling systems are not sufficient during near deadline times, due to constant high load on the servers.</a:t>
            </a:r>
          </a:p>
          <a:p>
            <a:pPr marL="457200" indent="-457200">
              <a:buFont typeface="Wingdings" pitchFamily="2" charset="2"/>
              <a:buChar char="Ø"/>
            </a:pPr>
            <a:endParaRPr lang="en-US" sz="1800" smtClean="0">
              <a:latin typeface="Tempus Sans ITC" pitchFamily="82" charset="0"/>
              <a:cs typeface="Times New Roman" pitchFamily="18" charset="0"/>
            </a:endParaRPr>
          </a:p>
          <a:p>
            <a:pPr marL="457200" indent="-457200">
              <a:buFont typeface="Wingdings" pitchFamily="2" charset="2"/>
              <a:buChar char="Ø"/>
            </a:pPr>
            <a:r>
              <a:rPr lang="en-US" sz="1800" smtClean="0">
                <a:latin typeface="Tempus Sans ITC" pitchFamily="82" charset="0"/>
              </a:rPr>
              <a:t>According to Paul Gunn, a systems admistrator at Weta Digital, Ubuntu is at the core of almost all their systems. Ubuntu runs on all of their 3D rendering servers, and at least 90% of all their desktop systems.</a:t>
            </a:r>
            <a:endParaRPr lang="en-US" sz="1800" smtClean="0">
              <a:latin typeface="Tempus Sans ITC" pitchFamily="82" charset="0"/>
              <a:cs typeface="Times New Roman" pitchFamily="18" charset="0"/>
            </a:endParaRPr>
          </a:p>
          <a:p>
            <a:pPr marL="457200" indent="-457200">
              <a:buFont typeface="Wingdings" pitchFamily="2" charset="2"/>
              <a:buChar char="Ø"/>
            </a:pPr>
            <a:endParaRPr lang="en-US" sz="1800" dirty="0">
              <a:latin typeface="Tempus Sans ITC" pitchFamily="82" charset="0"/>
              <a:cs typeface="Times New Roman" pitchFamily="18" charset="0"/>
            </a:endParaRPr>
          </a:p>
        </p:txBody>
      </p:sp>
    </p:spTree>
    <p:extLst>
      <p:ext uri="{BB962C8B-B14F-4D97-AF65-F5344CB8AC3E}">
        <p14:creationId xmlns:p14="http://schemas.microsoft.com/office/powerpoint/2010/main" val="3527514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0731" y="5762625"/>
            <a:ext cx="9061450" cy="1255713"/>
          </a:xfrm>
        </p:spPr>
        <p:txBody>
          <a:bodyPr/>
          <a:lstStyle/>
          <a:p>
            <a:pPr lvl="0"/>
            <a:r>
              <a:rPr lang="en-US" sz="1800" smtClean="0">
                <a:solidFill>
                  <a:srgbClr val="292929"/>
                </a:solidFill>
                <a:latin typeface="Tempus Sans ITC" pitchFamily="82" charset="0"/>
                <a:cs typeface="Times New Roman" pitchFamily="18" charset="0"/>
              </a:rPr>
              <a:t>The high power server farm used to render many films computer generated imagery (including Avatar), shown with its advanced water cooling system.</a:t>
            </a:r>
            <a:r>
              <a:rPr lang="en-US" sz="1800" smtClean="0">
                <a:solidFill>
                  <a:srgbClr val="33A8E5"/>
                </a:solidFill>
                <a:latin typeface="Tempus Sans ITC" pitchFamily="82" charset="0"/>
                <a:cs typeface="Times New Roman" pitchFamily="18" charset="0"/>
              </a:rPr>
              <a:t/>
            </a:r>
            <a:br>
              <a:rPr lang="en-US" sz="1800" smtClean="0">
                <a:solidFill>
                  <a:srgbClr val="33A8E5"/>
                </a:solidFill>
                <a:latin typeface="Tempus Sans ITC" pitchFamily="82" charset="0"/>
                <a:cs typeface="Times New Roman" pitchFamily="18" charset="0"/>
              </a:rPr>
            </a:br>
            <a:endParaRPr lang="en-US" sz="1800" dirty="0">
              <a:latin typeface="Tempus Sans ITC" pitchFamily="82" charset="0"/>
              <a:cs typeface="Times New Roman" pitchFamily="18" charset="0"/>
            </a:endParaRPr>
          </a:p>
        </p:txBody>
      </p:sp>
      <p:pic>
        <p:nvPicPr>
          <p:cNvPr id="6" name="Picture 2" descr="Weta Digital Water Cooled Serve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131" y="1343025"/>
            <a:ext cx="6059049" cy="4241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71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31" y="0"/>
            <a:ext cx="9061450" cy="962025"/>
          </a:xfrm>
        </p:spPr>
        <p:txBody>
          <a:bodyPr/>
          <a:lstStyle/>
          <a:p>
            <a:r>
              <a:rPr lang="en-US" smtClean="0">
                <a:latin typeface="Tempus Sans ITC" pitchFamily="82" charset="0"/>
              </a:rPr>
              <a:t>Conventional Rendering…</a:t>
            </a:r>
            <a:endParaRPr lang="en-US" dirty="0">
              <a:latin typeface="Tempus Sans ITC" pitchFamily="82" charset="0"/>
            </a:endParaRPr>
          </a:p>
        </p:txBody>
      </p:sp>
      <p:sp>
        <p:nvSpPr>
          <p:cNvPr id="3" name="Content Placeholder 2"/>
          <p:cNvSpPr>
            <a:spLocks noGrp="1"/>
          </p:cNvSpPr>
          <p:nvPr>
            <p:ph idx="1"/>
          </p:nvPr>
        </p:nvSpPr>
        <p:spPr/>
        <p:txBody>
          <a:bodyPr/>
          <a:lstStyle/>
          <a:p>
            <a:pPr marL="457200" indent="-457200">
              <a:buFont typeface="Wingdings" pitchFamily="2" charset="2"/>
              <a:buChar char="Ø"/>
            </a:pPr>
            <a:r>
              <a:rPr lang="en-US" sz="2800" smtClean="0">
                <a:latin typeface="Tempus Sans ITC" pitchFamily="82" charset="0"/>
              </a:rPr>
              <a:t>It’s not a joke but a fact in the case of rendering movies, it's more like going for a short vacation while things render. </a:t>
            </a:r>
          </a:p>
          <a:p>
            <a:pPr marL="457200" indent="-457200">
              <a:buFont typeface="Wingdings" pitchFamily="2" charset="2"/>
              <a:buChar char="Ø"/>
            </a:pPr>
            <a:endParaRPr lang="en-US" dirty="0"/>
          </a:p>
        </p:txBody>
      </p:sp>
    </p:spTree>
    <p:extLst>
      <p:ext uri="{BB962C8B-B14F-4D97-AF65-F5344CB8AC3E}">
        <p14:creationId xmlns:p14="http://schemas.microsoft.com/office/powerpoint/2010/main" val="3249649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31" y="55418"/>
            <a:ext cx="9061450" cy="812800"/>
          </a:xfrm>
        </p:spPr>
        <p:txBody>
          <a:bodyPr/>
          <a:lstStyle/>
          <a:p>
            <a:r>
              <a:rPr lang="en-US" smtClean="0">
                <a:latin typeface="Tempus Sans ITC" pitchFamily="82" charset="0"/>
              </a:rPr>
              <a:t>Case Developing Threads...</a:t>
            </a:r>
            <a:endParaRPr lang="en-US" dirty="0">
              <a:latin typeface="Tempus Sans ITC" pitchFamily="82" charset="0"/>
            </a:endParaRPr>
          </a:p>
        </p:txBody>
      </p:sp>
      <p:sp>
        <p:nvSpPr>
          <p:cNvPr id="3" name="Content Placeholder 2"/>
          <p:cNvSpPr>
            <a:spLocks noGrp="1"/>
          </p:cNvSpPr>
          <p:nvPr>
            <p:ph idx="1"/>
          </p:nvPr>
        </p:nvSpPr>
        <p:spPr/>
        <p:txBody>
          <a:bodyPr/>
          <a:lstStyle/>
          <a:p>
            <a:pPr>
              <a:buFont typeface="Wingdings" pitchFamily="2" charset="2"/>
              <a:buChar char="Ø"/>
            </a:pPr>
            <a:r>
              <a:rPr lang="en-US" sz="1800" smtClean="0">
                <a:latin typeface="Tempus Sans ITC" pitchFamily="82" charset="0"/>
                <a:cs typeface="Times New Roman" pitchFamily="18" charset="0"/>
              </a:rPr>
              <a:t>Weta Digital is one of the worlds leading visual effects company, and  the thing is how and why they shifted to linux. </a:t>
            </a:r>
          </a:p>
          <a:p>
            <a:r>
              <a:rPr lang="en-US" sz="1800" smtClean="0">
                <a:latin typeface="Tempus Sans ITC" pitchFamily="82" charset="0"/>
                <a:cs typeface="Times New Roman" pitchFamily="18" charset="0"/>
              </a:rPr>
              <a:t>      “……The transition at Weta Digital to Linux occurred during productionon </a:t>
            </a:r>
            <a:r>
              <a:rPr lang="en-US" sz="1800" i="1" smtClean="0">
                <a:latin typeface="Tempus Sans ITC" pitchFamily="82" charset="0"/>
                <a:cs typeface="Times New Roman" pitchFamily="18" charset="0"/>
              </a:rPr>
              <a:t>Lord of the Rings</a:t>
            </a:r>
            <a:r>
              <a:rPr lang="en-US" sz="1800" smtClean="0">
                <a:latin typeface="Tempus Sans ITC" pitchFamily="82" charset="0"/>
                <a:cs typeface="Times New Roman" pitchFamily="18" charset="0"/>
              </a:rPr>
              <a:t>. Weta Digital used software called Massiveto create the hordes of digital Orcs in</a:t>
            </a:r>
            <a:r>
              <a:rPr lang="en-US" sz="1800" i="1" smtClean="0">
                <a:latin typeface="Tempus Sans ITC" pitchFamily="82" charset="0"/>
                <a:cs typeface="Times New Roman" pitchFamily="18" charset="0"/>
              </a:rPr>
              <a:t>Lord of the Rings 2</a:t>
            </a:r>
            <a:r>
              <a:rPr lang="en-US" sz="1800" smtClean="0">
                <a:latin typeface="Tempus Sans ITC" pitchFamily="82" charset="0"/>
                <a:cs typeface="Times New Roman" pitchFamily="18" charset="0"/>
              </a:rPr>
              <a:t>.“Autonomous characters could only be done in a limited waybefore,” says Massive developer Stephen Regelous. “There'sno way you can animate a hundred thousand characters in any othersoftware in a reasonable amount of time,” says Regelous.“Massive runs twice as fast on Linux as it does onWindows.”…..”taken from  the following                  </a:t>
            </a:r>
            <a:r>
              <a:rPr lang="en-US" sz="1800" smtClean="0">
                <a:latin typeface="Tempus Sans ITC" pitchFamily="82" charset="0"/>
                <a:cs typeface="Times New Roman" pitchFamily="18" charset="0"/>
                <a:hlinkClick r:id="rId2"/>
              </a:rPr>
              <a:t>http://www.creativeplanetnetwork.com/node/44656</a:t>
            </a:r>
            <a:endParaRPr lang="en-US" sz="1800" dirty="0">
              <a:latin typeface="Tempus Sans ITC" pitchFamily="82" charset="0"/>
              <a:cs typeface="Times New Roman" pitchFamily="18" charset="0"/>
            </a:endParaRPr>
          </a:p>
        </p:txBody>
      </p:sp>
    </p:spTree>
    <p:extLst>
      <p:ext uri="{BB962C8B-B14F-4D97-AF65-F5344CB8AC3E}">
        <p14:creationId xmlns:p14="http://schemas.microsoft.com/office/powerpoint/2010/main" val="2468868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368</Words>
  <Application>Microsoft Office PowerPoint</Application>
  <PresentationFormat>Custom</PresentationFormat>
  <Paragraphs>89</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Office Theme</vt:lpstr>
      <vt:lpstr>role of linux &amp;Render cloud farms…</vt:lpstr>
      <vt:lpstr>Agenda</vt:lpstr>
      <vt:lpstr>Role of Linux in Movies </vt:lpstr>
      <vt:lpstr>10 BLOCKBUSTERS MADE WITH THE HELP OF  LINUX</vt:lpstr>
      <vt:lpstr>Why Linux ???</vt:lpstr>
      <vt:lpstr>Story Behind Avatar…</vt:lpstr>
      <vt:lpstr>The high power server farm used to render many films computer generated imagery (including Avatar), shown with its advanced water cooling system. </vt:lpstr>
      <vt:lpstr>Conventional Rendering…</vt:lpstr>
      <vt:lpstr>Case Developing Threads...</vt:lpstr>
      <vt:lpstr>Related Stuffs</vt:lpstr>
      <vt:lpstr>Firms and products engaged in the same industry…</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hp1</cp:lastModifiedBy>
  <cp:revision>94</cp:revision>
  <cp:lastPrinted>1601-01-01T00:00:00Z</cp:lastPrinted>
  <dcterms:created xsi:type="dcterms:W3CDTF">1601-01-01T00:00:00Z</dcterms:created>
  <dcterms:modified xsi:type="dcterms:W3CDTF">2012-11-07T18:12:57Z</dcterms:modified>
</cp:coreProperties>
</file>